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361" r:id="rId3"/>
    <p:sldId id="362" r:id="rId4"/>
    <p:sldId id="365" r:id="rId5"/>
    <p:sldId id="363" r:id="rId6"/>
    <p:sldId id="367" r:id="rId7"/>
    <p:sldId id="368" r:id="rId8"/>
    <p:sldId id="369" r:id="rId9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3DECAAC7-47D0-044F-9D66-A72C85B915DF}">
          <p14:sldIdLst>
            <p14:sldId id="256"/>
            <p14:sldId id="361"/>
            <p14:sldId id="362"/>
            <p14:sldId id="365"/>
            <p14:sldId id="363"/>
            <p14:sldId id="367"/>
            <p14:sldId id="368"/>
            <p14:sldId id="36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B318"/>
    <a:srgbClr val="7ABA47"/>
    <a:srgbClr val="C9EA26"/>
    <a:srgbClr val="5C5C60"/>
    <a:srgbClr val="B2D49C"/>
    <a:srgbClr val="137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6187" autoAdjust="0"/>
  </p:normalViewPr>
  <p:slideViewPr>
    <p:cSldViewPr>
      <p:cViewPr>
        <p:scale>
          <a:sx n="130" d="100"/>
          <a:sy n="13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4207841C-CC79-4274-A891-F180ECE4D4BA}" type="datetimeFigureOut">
              <a:rPr lang="nl-BE" smtClean="0"/>
              <a:pPr/>
              <a:t>21/03/19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10390B55-0075-43EA-ABF7-5F52771A71C9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07951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2924944"/>
            <a:ext cx="7772400" cy="1470025"/>
          </a:xfrm>
        </p:spPr>
        <p:txBody>
          <a:bodyPr>
            <a:normAutofit/>
          </a:bodyPr>
          <a:lstStyle>
            <a:lvl1pPr algn="ctr">
              <a:defRPr sz="4800" cap="small" baseline="0">
                <a:solidFill>
                  <a:srgbClr val="5C5C60"/>
                </a:solidFill>
                <a:latin typeface="Aharoni" pitchFamily="2" charset="-79"/>
                <a:ea typeface="Dotum" pitchFamily="34" charset="-127"/>
                <a:cs typeface="Aharoni" pitchFamily="2" charset="-79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1640" y="4437112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cap="small" baseline="0">
                <a:solidFill>
                  <a:schemeClr val="tx1">
                    <a:tint val="75000"/>
                  </a:schemeClr>
                </a:solidFill>
                <a:latin typeface="Dotum" pitchFamily="34" charset="-127"/>
                <a:ea typeface="Dotum" pitchFamily="34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72" t="33758" r="16283" b="31943"/>
          <a:stretch/>
        </p:blipFill>
        <p:spPr>
          <a:xfrm>
            <a:off x="395536" y="114122"/>
            <a:ext cx="4752528" cy="1711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>
                <a:solidFill>
                  <a:srgbClr val="5C5C60"/>
                </a:solidFill>
                <a:latin typeface="+mn-lt"/>
                <a:ea typeface="Dotum" pitchFamily="34" charset="-127"/>
                <a:cs typeface="Aharoni" pitchFamily="2" charset="-79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>
            <a:lvl1pPr>
              <a:defRPr>
                <a:latin typeface="+mn-lt"/>
                <a:ea typeface="Dotum" pitchFamily="34" charset="-127"/>
              </a:defRPr>
            </a:lvl1pPr>
            <a:lvl2pPr>
              <a:defRPr>
                <a:latin typeface="+mn-lt"/>
                <a:ea typeface="Dotum" pitchFamily="34" charset="-127"/>
              </a:defRPr>
            </a:lvl2pPr>
            <a:lvl3pPr>
              <a:defRPr>
                <a:latin typeface="+mn-lt"/>
                <a:ea typeface="Dotum" pitchFamily="34" charset="-127"/>
              </a:defRPr>
            </a:lvl3pPr>
            <a:lvl4pPr>
              <a:defRPr>
                <a:latin typeface="+mn-lt"/>
                <a:ea typeface="Dotum" pitchFamily="34" charset="-127"/>
              </a:defRPr>
            </a:lvl4pPr>
            <a:lvl5pPr>
              <a:defRPr>
                <a:latin typeface="+mn-lt"/>
                <a:ea typeface="Dotum" pitchFamily="34" charset="-127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r">
              <a:defRPr sz="4000" b="1" cap="all">
                <a:solidFill>
                  <a:srgbClr val="5C5C60"/>
                </a:solidFill>
                <a:latin typeface="Aharoni" pitchFamily="2" charset="-79"/>
                <a:ea typeface="Dotum" pitchFamily="34" charset="-127"/>
                <a:cs typeface="Aharoni" pitchFamily="2" charset="-79"/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 algn="r">
              <a:buNone/>
              <a:defRPr sz="2800" cap="small" baseline="0">
                <a:solidFill>
                  <a:schemeClr val="tx1">
                    <a:tint val="75000"/>
                  </a:schemeClr>
                </a:solidFill>
                <a:latin typeface="Dotum" pitchFamily="34" charset="-127"/>
                <a:ea typeface="Dotum" pitchFamily="34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72" t="33758" r="16283" b="31943"/>
          <a:stretch/>
        </p:blipFill>
        <p:spPr>
          <a:xfrm>
            <a:off x="395536" y="116631"/>
            <a:ext cx="4752528" cy="1711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C5C60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201622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91680" y="296003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107504" y="0"/>
            <a:ext cx="0" cy="6858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179512" y="0"/>
            <a:ext cx="0" cy="6858000"/>
          </a:xfrm>
          <a:prstGeom prst="line">
            <a:avLst/>
          </a:prstGeom>
          <a:ln w="38100">
            <a:solidFill>
              <a:schemeClr val="accent3">
                <a:lumMod val="75000"/>
                <a:alpha val="8902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  <a:ln w="38100">
            <a:solidFill>
              <a:srgbClr val="C9EA26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467544" y="6447587"/>
            <a:ext cx="82089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b="0" baseline="0" dirty="0" smtClean="0">
                <a:solidFill>
                  <a:schemeClr val="bg1">
                    <a:lumMod val="65000"/>
                  </a:schemeClr>
                </a:solidFill>
                <a:latin typeface="Dotum" pitchFamily="34" charset="-127"/>
                <a:ea typeface="Dotum" pitchFamily="34" charset="-127"/>
              </a:rPr>
              <a:t>Atheneum </a:t>
            </a:r>
            <a:r>
              <a:rPr lang="nl-BE" sz="1200" b="0" baseline="0" dirty="0" err="1" smtClean="0">
                <a:solidFill>
                  <a:schemeClr val="bg1">
                    <a:lumMod val="65000"/>
                  </a:schemeClr>
                </a:solidFill>
                <a:latin typeface="Dotum" pitchFamily="34" charset="-127"/>
                <a:ea typeface="Dotum" pitchFamily="34" charset="-127"/>
              </a:rPr>
              <a:t>Overpelt</a:t>
            </a:r>
            <a:r>
              <a:rPr lang="nl-BE" sz="1200" b="0" baseline="0" dirty="0" smtClean="0">
                <a:solidFill>
                  <a:schemeClr val="bg1">
                    <a:lumMod val="65000"/>
                  </a:schemeClr>
                </a:solidFill>
                <a:latin typeface="Dotum" pitchFamily="34" charset="-127"/>
                <a:ea typeface="Dotum" pitchFamily="34" charset="-127"/>
              </a:rPr>
              <a:t>          </a:t>
            </a:r>
            <a:r>
              <a:rPr lang="nl-BE" sz="1200" b="0" dirty="0" smtClean="0">
                <a:solidFill>
                  <a:schemeClr val="bg1">
                    <a:lumMod val="65000"/>
                  </a:schemeClr>
                </a:solidFill>
                <a:latin typeface="Dotum" pitchFamily="34" charset="-127"/>
                <a:ea typeface="Dotum" pitchFamily="34" charset="-127"/>
                <a:sym typeface="Wingdings"/>
              </a:rPr>
              <a:t>  Leopoldlaan 45, 3900 </a:t>
            </a:r>
            <a:r>
              <a:rPr lang="nl-BE" sz="1200" b="0" dirty="0" err="1" smtClean="0">
                <a:solidFill>
                  <a:schemeClr val="bg1">
                    <a:lumMod val="65000"/>
                  </a:schemeClr>
                </a:solidFill>
                <a:latin typeface="Dotum" pitchFamily="34" charset="-127"/>
                <a:ea typeface="Dotum" pitchFamily="34" charset="-127"/>
                <a:sym typeface="Wingdings"/>
              </a:rPr>
              <a:t>Overpelt</a:t>
            </a:r>
            <a:r>
              <a:rPr lang="nl-BE" sz="1200" b="0" dirty="0" smtClean="0">
                <a:solidFill>
                  <a:schemeClr val="bg1">
                    <a:lumMod val="65000"/>
                  </a:schemeClr>
                </a:solidFill>
                <a:latin typeface="Dotum" pitchFamily="34" charset="-127"/>
                <a:ea typeface="Dotum" pitchFamily="34" charset="-127"/>
                <a:sym typeface="Wingdings"/>
              </a:rPr>
              <a:t>  	 011 80 05 84 </a:t>
            </a:r>
            <a:r>
              <a:rPr lang="nl-BE" sz="1200" b="0" baseline="0" dirty="0" smtClean="0">
                <a:solidFill>
                  <a:schemeClr val="bg1">
                    <a:lumMod val="65000"/>
                  </a:schemeClr>
                </a:solidFill>
                <a:latin typeface="Dotum" pitchFamily="34" charset="-127"/>
                <a:ea typeface="Dotum" pitchFamily="34" charset="-127"/>
                <a:sym typeface="Wingdings"/>
              </a:rPr>
              <a:t>   </a:t>
            </a:r>
            <a:r>
              <a:rPr lang="nl-BE" sz="1200" b="0" dirty="0" smtClean="0">
                <a:solidFill>
                  <a:schemeClr val="bg1">
                    <a:lumMod val="65000"/>
                  </a:schemeClr>
                </a:solidFill>
                <a:latin typeface="Dotum" pitchFamily="34" charset="-127"/>
                <a:ea typeface="Dotum" pitchFamily="34" charset="-127"/>
                <a:sym typeface="Wingdings"/>
              </a:rPr>
              <a:t> info@atheneumoverpelt.be</a:t>
            </a:r>
            <a:endParaRPr lang="nl-BE" sz="1200" b="0" dirty="0" smtClean="0">
              <a:solidFill>
                <a:schemeClr val="bg1">
                  <a:lumMod val="65000"/>
                </a:schemeClr>
              </a:solidFill>
              <a:latin typeface="Dotum" pitchFamily="34" charset="-127"/>
              <a:ea typeface="Dotum" pitchFamily="34" charset="-127"/>
            </a:endParaRPr>
          </a:p>
          <a:p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7"/>
            <a:ext cx="1241574" cy="12137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 cap="small" baseline="0">
          <a:solidFill>
            <a:srgbClr val="5C5C60"/>
          </a:solidFill>
          <a:latin typeface="+mj-lt"/>
          <a:ea typeface="Dotum" pitchFamily="34" charset="-127"/>
          <a:cs typeface="Aharoni" pitchFamily="2" charset="-79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9EA26"/>
        </a:buClr>
        <a:buSzPct val="95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Dotum" pitchFamily="34" charset="-127"/>
          <a:cs typeface="Browallia New" pitchFamily="34" charset="-34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80000"/>
        <a:buFont typeface="Dotum" pitchFamily="34" charset="-127"/>
        <a:buChar char="▶"/>
        <a:defRPr sz="2800" kern="1200">
          <a:solidFill>
            <a:schemeClr val="tx1"/>
          </a:solidFill>
          <a:latin typeface="+mn-lt"/>
          <a:ea typeface="Dotum" pitchFamily="34" charset="-127"/>
          <a:cs typeface="Browallia New" pitchFamily="34" charset="-34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Dotum" pitchFamily="34" charset="-127"/>
          <a:cs typeface="Browallia New" pitchFamily="34" charset="-34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Dotum" pitchFamily="34" charset="-127"/>
          <a:cs typeface="Browallia New" pitchFamily="34" charset="-34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Dotum" pitchFamily="34" charset="-127"/>
          <a:cs typeface="Browallia New" pitchFamily="34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824" y="2891235"/>
            <a:ext cx="2912988" cy="396676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Algemene vergadering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1640" y="4437112"/>
            <a:ext cx="6400800" cy="792088"/>
          </a:xfrm>
        </p:spPr>
        <p:txBody>
          <a:bodyPr/>
          <a:lstStyle/>
          <a:p>
            <a:r>
              <a:rPr lang="nl-BE" b="1" dirty="0" smtClean="0"/>
              <a:t>27-03-</a:t>
            </a:r>
            <a:r>
              <a:rPr lang="nl-BE" b="1" dirty="0" smtClean="0"/>
              <a:t>2019</a:t>
            </a:r>
            <a:endParaRPr lang="nl-BE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260648"/>
            <a:ext cx="2765107" cy="172819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253008"/>
            <a:ext cx="2765107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546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012" y="2891235"/>
            <a:ext cx="2912988" cy="396676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7067128" cy="1143000"/>
          </a:xfrm>
        </p:spPr>
        <p:txBody>
          <a:bodyPr>
            <a:normAutofit/>
          </a:bodyPr>
          <a:lstStyle/>
          <a:p>
            <a:r>
              <a:rPr lang="nl-BE" dirty="0" smtClean="0"/>
              <a:t>AGENDAPUNTEN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49540"/>
            <a:ext cx="8064896" cy="4525963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nl-BE" dirty="0" smtClean="0"/>
              <a:t>R-OK </a:t>
            </a:r>
          </a:p>
          <a:p>
            <a:pPr>
              <a:buClr>
                <a:schemeClr val="accent1"/>
              </a:buClr>
            </a:pPr>
            <a:r>
              <a:rPr lang="nl-BE" dirty="0" smtClean="0"/>
              <a:t>Werk</a:t>
            </a:r>
            <a:r>
              <a:rPr lang="nl-BE" dirty="0" smtClean="0"/>
              <a:t>groep visuele structuren </a:t>
            </a:r>
          </a:p>
          <a:p>
            <a:pPr>
              <a:buClr>
                <a:schemeClr val="accent1"/>
              </a:buClr>
            </a:pPr>
            <a:r>
              <a:rPr lang="nl-BE" dirty="0" smtClean="0"/>
              <a:t>Co-teaching</a:t>
            </a:r>
          </a:p>
          <a:p>
            <a:pPr>
              <a:buClr>
                <a:schemeClr val="accent1"/>
              </a:buClr>
            </a:pPr>
            <a:r>
              <a:rPr lang="nl-BE" dirty="0" smtClean="0"/>
              <a:t>Schoolreglement</a:t>
            </a:r>
            <a:r>
              <a:rPr lang="nl-BE" dirty="0" smtClean="0"/>
              <a:t> </a:t>
            </a:r>
            <a:endParaRPr lang="nl-BE" dirty="0"/>
          </a:p>
          <a:p>
            <a:pPr marL="457200" lvl="1" indent="0">
              <a:buNone/>
            </a:pPr>
            <a:endParaRPr lang="nl-BE" dirty="0"/>
          </a:p>
          <a:p>
            <a:pPr lvl="1">
              <a:buFontTx/>
              <a:buChar char="-"/>
            </a:pPr>
            <a:endParaRPr lang="nl-BE" dirty="0"/>
          </a:p>
          <a:p>
            <a:pPr marL="457200" lvl="1" indent="0">
              <a:buNone/>
            </a:pPr>
            <a:endParaRPr lang="nl-BE" dirty="0"/>
          </a:p>
          <a:p>
            <a:pPr marL="457200" lvl="1" indent="0">
              <a:buNone/>
            </a:pPr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7" y="371169"/>
            <a:ext cx="1742710" cy="108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258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012" y="2891235"/>
            <a:ext cx="2912988" cy="396676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7067128" cy="1143000"/>
          </a:xfrm>
        </p:spPr>
        <p:txBody>
          <a:bodyPr>
            <a:normAutofit/>
          </a:bodyPr>
          <a:lstStyle/>
          <a:p>
            <a:r>
              <a:rPr lang="nl-BE" dirty="0" smtClean="0"/>
              <a:t>R-OK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49540"/>
            <a:ext cx="8064896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nl-BE" dirty="0" smtClean="0"/>
          </a:p>
          <a:p>
            <a:pPr marL="457200" lvl="1" indent="0">
              <a:buNone/>
            </a:pPr>
            <a:r>
              <a:rPr lang="nl-BE" dirty="0" smtClean="0"/>
              <a:t>R-OK = Referentiekader voor OnderwijsKwaliteit </a:t>
            </a:r>
          </a:p>
          <a:p>
            <a:pPr marL="457200" lvl="1" indent="0">
              <a:buNone/>
            </a:pPr>
            <a:endParaRPr lang="nl-BE" dirty="0"/>
          </a:p>
          <a:p>
            <a:pPr marL="457200" lvl="1" indent="0">
              <a:buNone/>
            </a:pPr>
            <a:endParaRPr lang="nl-BE" i="1" dirty="0" smtClean="0"/>
          </a:p>
          <a:p>
            <a:pPr marL="457200" lvl="1" indent="0">
              <a:buNone/>
            </a:pPr>
            <a:r>
              <a:rPr lang="nl-BE" i="1" dirty="0" smtClean="0"/>
              <a:t>Kwaliteitsdecreet 2009</a:t>
            </a:r>
          </a:p>
          <a:p>
            <a:pPr marL="457200" lvl="1" indent="0">
              <a:buNone/>
            </a:pPr>
            <a:r>
              <a:rPr lang="nl-BE" dirty="0" smtClean="0"/>
              <a:t>‘De scholen zijn zelf verantwoordelijk voor het verstrekken van kwaliteitsvol onderwijs.’</a:t>
            </a:r>
            <a:endParaRPr lang="nl-BE" dirty="0"/>
          </a:p>
          <a:p>
            <a:pPr marL="457200" lvl="1" indent="0">
              <a:buNone/>
            </a:pPr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7" y="371169"/>
            <a:ext cx="1742710" cy="108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44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012" y="2891235"/>
            <a:ext cx="2912988" cy="396676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7067128" cy="1143000"/>
          </a:xfrm>
        </p:spPr>
        <p:txBody>
          <a:bodyPr>
            <a:normAutofit/>
          </a:bodyPr>
          <a:lstStyle/>
          <a:p>
            <a:r>
              <a:rPr lang="nl-BE" dirty="0" smtClean="0"/>
              <a:t>R-OK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88" y="1700808"/>
            <a:ext cx="8784976" cy="4525963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nl-NL" dirty="0" smtClean="0"/>
              <a:t>WIE? 	</a:t>
            </a:r>
          </a:p>
          <a:p>
            <a:pPr marL="457200" lvl="1" indent="0">
              <a:buNone/>
            </a:pPr>
            <a:r>
              <a:rPr lang="nl-NL" dirty="0" smtClean="0"/>
              <a:t>Inspectie + leerkrachten, ouders, deskundigen, vakbond…</a:t>
            </a:r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r>
              <a:rPr lang="nl-NL" dirty="0" smtClean="0"/>
              <a:t>WAT?	</a:t>
            </a:r>
          </a:p>
          <a:p>
            <a:pPr marL="457200" lvl="1" indent="0">
              <a:buNone/>
            </a:pPr>
            <a:r>
              <a:rPr lang="nl-NL" dirty="0" smtClean="0"/>
              <a:t>Minimale gemeenschappelijke kwaliteitsverwachtingen </a:t>
            </a:r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r>
              <a:rPr lang="nl-NL" dirty="0" smtClean="0"/>
              <a:t>WAAROM?</a:t>
            </a:r>
          </a:p>
          <a:p>
            <a:pPr marL="457200" lvl="1" indent="0">
              <a:buNone/>
            </a:pPr>
            <a:r>
              <a:rPr lang="nl-NL" dirty="0" smtClean="0"/>
              <a:t>Een kader scheppen om vrijheid én kwaliteit te garanderen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7" y="371169"/>
            <a:ext cx="1742710" cy="108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424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012" y="2891235"/>
            <a:ext cx="2912988" cy="396676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7067128" cy="1143000"/>
          </a:xfrm>
        </p:spPr>
        <p:txBody>
          <a:bodyPr>
            <a:normAutofit/>
          </a:bodyPr>
          <a:lstStyle/>
          <a:p>
            <a:r>
              <a:rPr lang="nl-BE" dirty="0" smtClean="0"/>
              <a:t>R-OK</a:t>
            </a:r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7" y="371169"/>
            <a:ext cx="1742710" cy="1089194"/>
          </a:xfrm>
          <a:prstGeom prst="rect">
            <a:avLst/>
          </a:prstGeom>
        </p:spPr>
      </p:pic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l="14242" t="7649" r="14616" b="16342"/>
          <a:stretch/>
        </p:blipFill>
        <p:spPr>
          <a:xfrm>
            <a:off x="145868" y="1484784"/>
            <a:ext cx="8746612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718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012" y="2891235"/>
            <a:ext cx="2912988" cy="396676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7067128" cy="1143000"/>
          </a:xfrm>
        </p:spPr>
        <p:txBody>
          <a:bodyPr>
            <a:normAutofit/>
          </a:bodyPr>
          <a:lstStyle/>
          <a:p>
            <a:r>
              <a:rPr lang="nl-BE" dirty="0" smtClean="0"/>
              <a:t>R-OK </a:t>
            </a:r>
            <a:r>
              <a:rPr lang="mr-IN" dirty="0" smtClean="0"/>
              <a:t>–</a:t>
            </a:r>
            <a:r>
              <a:rPr lang="nl-BE" dirty="0" smtClean="0"/>
              <a:t> opbouw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7624" y="1484784"/>
            <a:ext cx="4032448" cy="4968552"/>
          </a:xfrm>
        </p:spPr>
        <p:txBody>
          <a:bodyPr>
            <a:normAutofit fontScale="92500" lnSpcReduction="20000"/>
          </a:bodyPr>
          <a:lstStyle/>
          <a:p>
            <a:pPr marL="457200" lvl="1" indent="0" algn="ctr">
              <a:lnSpc>
                <a:spcPct val="150000"/>
              </a:lnSpc>
              <a:buNone/>
            </a:pPr>
            <a:r>
              <a:rPr lang="nl-NL" dirty="0" smtClean="0"/>
              <a:t>Rubrieken (5)</a:t>
            </a:r>
          </a:p>
          <a:p>
            <a:pPr marL="457200" lvl="1" indent="0" algn="ctr">
              <a:lnSpc>
                <a:spcPct val="150000"/>
              </a:lnSpc>
              <a:buNone/>
            </a:pPr>
            <a:endParaRPr lang="nl-NL" dirty="0"/>
          </a:p>
          <a:p>
            <a:pPr marL="457200" lvl="1" indent="0" algn="ctr">
              <a:lnSpc>
                <a:spcPct val="150000"/>
              </a:lnSpc>
              <a:buNone/>
            </a:pPr>
            <a:r>
              <a:rPr lang="nl-NL" dirty="0" smtClean="0"/>
              <a:t>Deelrubrieken</a:t>
            </a:r>
          </a:p>
          <a:p>
            <a:pPr marL="457200" lvl="1" indent="0" algn="ctr">
              <a:lnSpc>
                <a:spcPct val="150000"/>
              </a:lnSpc>
              <a:buNone/>
            </a:pPr>
            <a:endParaRPr lang="nl-NL" dirty="0"/>
          </a:p>
          <a:p>
            <a:pPr marL="457200" lvl="1" indent="0" algn="ctr">
              <a:lnSpc>
                <a:spcPct val="150000"/>
              </a:lnSpc>
              <a:buNone/>
            </a:pPr>
            <a:r>
              <a:rPr lang="nl-NL" dirty="0" smtClean="0"/>
              <a:t>Kwaliteitsverwachtingen (37)</a:t>
            </a:r>
          </a:p>
          <a:p>
            <a:pPr marL="457200" lvl="1" indent="0" algn="ctr">
              <a:lnSpc>
                <a:spcPct val="150000"/>
              </a:lnSpc>
              <a:buNone/>
            </a:pPr>
            <a:endParaRPr lang="nl-NL" dirty="0"/>
          </a:p>
          <a:p>
            <a:pPr marL="457200" lvl="1" indent="0" algn="ctr">
              <a:lnSpc>
                <a:spcPct val="150000"/>
              </a:lnSpc>
              <a:buNone/>
            </a:pPr>
            <a:r>
              <a:rPr lang="nl-NL" dirty="0" smtClean="0"/>
              <a:t>Kwaliteitsbeelden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7" y="371169"/>
            <a:ext cx="1742710" cy="1089194"/>
          </a:xfrm>
          <a:prstGeom prst="rect">
            <a:avLst/>
          </a:prstGeom>
        </p:spPr>
      </p:pic>
      <p:sp>
        <p:nvSpPr>
          <p:cNvPr id="4" name="Pijl omlaag 3"/>
          <p:cNvSpPr/>
          <p:nvPr/>
        </p:nvSpPr>
        <p:spPr>
          <a:xfrm>
            <a:off x="3203848" y="2204864"/>
            <a:ext cx="216024" cy="43204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 omlaag 6"/>
          <p:cNvSpPr/>
          <p:nvPr/>
        </p:nvSpPr>
        <p:spPr>
          <a:xfrm>
            <a:off x="3203848" y="3429000"/>
            <a:ext cx="216024" cy="43204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 omlaag 7"/>
          <p:cNvSpPr/>
          <p:nvPr/>
        </p:nvSpPr>
        <p:spPr>
          <a:xfrm>
            <a:off x="3203848" y="5085184"/>
            <a:ext cx="216024" cy="43204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 omlaag 8"/>
          <p:cNvSpPr/>
          <p:nvPr/>
        </p:nvSpPr>
        <p:spPr>
          <a:xfrm>
            <a:off x="107504" y="1628800"/>
            <a:ext cx="1152128" cy="468052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 rot="16200000">
            <a:off x="796226" y="202019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Abstract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 rot="16200000">
            <a:off x="796226" y="511654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C</a:t>
            </a:r>
            <a:r>
              <a:rPr lang="nl-NL" dirty="0" smtClean="0">
                <a:solidFill>
                  <a:schemeClr val="bg1"/>
                </a:solidFill>
              </a:rPr>
              <a:t>oncreet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76146" y="202019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Abstract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 rot="16200000">
            <a:off x="76146" y="497252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Concreet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" name="Tijdelijke aanduiding voor inhoud 2"/>
          <p:cNvSpPr txBox="1">
            <a:spLocks/>
          </p:cNvSpPr>
          <p:nvPr/>
        </p:nvSpPr>
        <p:spPr>
          <a:xfrm>
            <a:off x="5004048" y="1484784"/>
            <a:ext cx="4032448" cy="4968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9EA26"/>
              </a:buClr>
              <a:buSzPct val="95000"/>
              <a:buFont typeface="Wingdings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Dotum" pitchFamily="34" charset="-127"/>
                <a:cs typeface="Browallia New" pitchFamily="34" charset="-34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SzPct val="80000"/>
              <a:buFont typeface="Dotum" pitchFamily="34" charset="-127"/>
              <a:buChar char="▶"/>
              <a:defRPr sz="2800" kern="1200">
                <a:solidFill>
                  <a:schemeClr val="tx1"/>
                </a:solidFill>
                <a:latin typeface="+mn-lt"/>
                <a:ea typeface="Dotum" pitchFamily="34" charset="-127"/>
                <a:cs typeface="Browallia New" pitchFamily="34" charset="-34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Dotum" pitchFamily="34" charset="-127"/>
                <a:cs typeface="Browallia New" pitchFamily="34" charset="-34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Dotum" pitchFamily="34" charset="-127"/>
                <a:cs typeface="Browallia New" pitchFamily="34" charset="-34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Dotum" pitchFamily="34" charset="-127"/>
                <a:cs typeface="Browallia New" pitchFamily="34" charset="-34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lnSpc>
                <a:spcPct val="150000"/>
              </a:lnSpc>
              <a:buFont typeface="Dotum" pitchFamily="34" charset="-127"/>
              <a:buNone/>
            </a:pPr>
            <a:r>
              <a:rPr lang="nl-NL" dirty="0" smtClean="0">
                <a:solidFill>
                  <a:schemeClr val="bg1">
                    <a:lumMod val="65000"/>
                  </a:schemeClr>
                </a:solidFill>
              </a:rPr>
              <a:t>3. Ontwikkeling stimuleren</a:t>
            </a:r>
          </a:p>
          <a:p>
            <a:pPr marL="457200" lvl="1" indent="0" algn="ctr">
              <a:lnSpc>
                <a:spcPct val="150000"/>
              </a:lnSpc>
              <a:buFont typeface="Dotum" pitchFamily="34" charset="-127"/>
              <a:buNone/>
            </a:pPr>
            <a:endParaRPr lang="nl-NL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57200" lvl="1" indent="0" algn="ctr">
              <a:lnSpc>
                <a:spcPct val="150000"/>
              </a:lnSpc>
              <a:buFont typeface="Dotum" pitchFamily="34" charset="-127"/>
              <a:buNone/>
            </a:pPr>
            <a:r>
              <a:rPr lang="nl-NL" dirty="0" smtClean="0">
                <a:solidFill>
                  <a:schemeClr val="bg1">
                    <a:lumMod val="65000"/>
                  </a:schemeClr>
                </a:solidFill>
              </a:rPr>
              <a:t>Doelen</a:t>
            </a:r>
          </a:p>
          <a:p>
            <a:pPr marL="457200" lvl="1" indent="0" algn="ctr">
              <a:lnSpc>
                <a:spcPct val="150000"/>
              </a:lnSpc>
              <a:buFont typeface="Dotum" pitchFamily="34" charset="-127"/>
              <a:buNone/>
            </a:pPr>
            <a:endParaRPr lang="nl-NL" dirty="0" smtClean="0"/>
          </a:p>
          <a:p>
            <a:pPr marL="457200" lvl="1" indent="0" algn="ctr">
              <a:lnSpc>
                <a:spcPct val="150000"/>
              </a:lnSpc>
              <a:buFont typeface="Dotum" pitchFamily="34" charset="-127"/>
              <a:buNone/>
            </a:pPr>
            <a:r>
              <a:rPr lang="nl-NL" dirty="0" smtClean="0">
                <a:solidFill>
                  <a:srgbClr val="FFFFFF"/>
                </a:solidFill>
              </a:rPr>
              <a:t>D1</a:t>
            </a:r>
          </a:p>
          <a:p>
            <a:pPr marL="457200" lvl="1" indent="0" algn="ctr">
              <a:lnSpc>
                <a:spcPct val="150000"/>
              </a:lnSpc>
              <a:buFont typeface="Dotum" pitchFamily="34" charset="-127"/>
              <a:buNone/>
            </a:pPr>
            <a:endParaRPr lang="nl-NL" dirty="0" smtClean="0"/>
          </a:p>
          <a:p>
            <a:pPr marL="457200" lvl="1" indent="0" algn="ctr">
              <a:lnSpc>
                <a:spcPct val="150000"/>
              </a:lnSpc>
              <a:buFont typeface="Dotum" pitchFamily="34" charset="-127"/>
              <a:buNone/>
            </a:pPr>
            <a:endParaRPr lang="nl-NL" dirty="0" smtClean="0"/>
          </a:p>
          <a:p>
            <a:pPr marL="457200" lvl="1" indent="0" algn="ctr">
              <a:lnSpc>
                <a:spcPct val="150000"/>
              </a:lnSpc>
              <a:buFont typeface="Dotum" pitchFamily="34" charset="-127"/>
              <a:buNone/>
            </a:pPr>
            <a:r>
              <a:rPr lang="nl-NL" dirty="0" smtClean="0">
                <a:solidFill>
                  <a:schemeClr val="bg1"/>
                </a:solidFill>
              </a:rPr>
              <a:t>...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5508104" y="3596823"/>
            <a:ext cx="3635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A6A6A6"/>
                </a:solidFill>
              </a:rPr>
              <a:t>D1 Het schoolteam realiseert doelgericht een brede en harmonische vorming die betekenisvol is.</a:t>
            </a:r>
            <a:endParaRPr lang="nl-NL" dirty="0">
              <a:solidFill>
                <a:srgbClr val="A6A6A6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5508105" y="5059049"/>
            <a:ext cx="345638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A6A6A6"/>
                </a:solidFill>
              </a:rPr>
              <a:t>Om een brede en harmonische vorming te realiseren is een evenwichtige aandacht voor de diverse cultuurcomponenten en alle ontwikkelingsgebieden cruciaal. </a:t>
            </a:r>
            <a:r>
              <a:rPr lang="mr-IN" dirty="0" smtClean="0">
                <a:solidFill>
                  <a:srgbClr val="A6A6A6"/>
                </a:solidFill>
              </a:rPr>
              <a:t>…</a:t>
            </a:r>
            <a:endParaRPr lang="nl-NL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39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012" y="2891235"/>
            <a:ext cx="2912988" cy="396676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7067128" cy="1143000"/>
          </a:xfrm>
        </p:spPr>
        <p:txBody>
          <a:bodyPr>
            <a:normAutofit/>
          </a:bodyPr>
          <a:lstStyle/>
          <a:p>
            <a:r>
              <a:rPr lang="nl-BE" dirty="0" smtClean="0"/>
              <a:t>R-OK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49540"/>
            <a:ext cx="8064896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l-BE" dirty="0" smtClean="0"/>
              <a:t>Het overzicht + alle kwaliteitsbeelden? </a:t>
            </a:r>
          </a:p>
          <a:p>
            <a:pPr marL="457200" lvl="1" indent="0">
              <a:buNone/>
            </a:pPr>
            <a:endParaRPr lang="nl-BE" dirty="0"/>
          </a:p>
          <a:p>
            <a:pPr lvl="1"/>
            <a:r>
              <a:rPr lang="nl-BE" dirty="0" smtClean="0"/>
              <a:t>Smartschool VOX </a:t>
            </a:r>
            <a:endParaRPr lang="fr-FR" dirty="0" smtClean="0"/>
          </a:p>
          <a:p>
            <a:pPr lvl="2"/>
            <a:r>
              <a:rPr lang="nl-BE" dirty="0" smtClean="0"/>
              <a:t>Intradesk </a:t>
            </a:r>
          </a:p>
          <a:p>
            <a:pPr lvl="3"/>
            <a:r>
              <a:rPr lang="nl-BE" dirty="0" smtClean="0"/>
              <a:t>R-OK</a:t>
            </a:r>
          </a:p>
          <a:p>
            <a:pPr lvl="4"/>
            <a:r>
              <a:rPr lang="nl-BE" dirty="0" smtClean="0"/>
              <a:t>Kwaliteitsverwachtingen en kwaliteitsbeelden </a:t>
            </a:r>
          </a:p>
          <a:p>
            <a:pPr marL="457200" lvl="1" indent="0">
              <a:buNone/>
            </a:pPr>
            <a:r>
              <a:rPr lang="nl-BE" dirty="0"/>
              <a:t>	</a:t>
            </a:r>
            <a:r>
              <a:rPr lang="nl-BE" dirty="0" smtClean="0"/>
              <a:t>	</a:t>
            </a:r>
            <a:endParaRPr lang="nl-BE" dirty="0"/>
          </a:p>
          <a:p>
            <a:pPr marL="457200" lvl="1" indent="0">
              <a:buNone/>
            </a:pPr>
            <a:endParaRPr lang="nl-BE" dirty="0"/>
          </a:p>
          <a:p>
            <a:pPr marL="457200" lvl="1" indent="0">
              <a:buNone/>
            </a:pPr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7" y="371169"/>
            <a:ext cx="1742710" cy="108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37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012" y="2891235"/>
            <a:ext cx="2912988" cy="396676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7067128" cy="1143000"/>
          </a:xfrm>
        </p:spPr>
        <p:txBody>
          <a:bodyPr>
            <a:normAutofit/>
          </a:bodyPr>
          <a:lstStyle/>
          <a:p>
            <a:r>
              <a:rPr lang="nl-BE" dirty="0" smtClean="0"/>
              <a:t>R-OK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49540"/>
            <a:ext cx="8064896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l-NL" dirty="0" smtClean="0"/>
              <a:t>Aan de slag met het R-OK? </a:t>
            </a:r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7" y="371169"/>
            <a:ext cx="1742710" cy="108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736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P Sjabloon KA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24728</TotalTime>
  <Words>146</Words>
  <Application>Microsoft Macintosh PowerPoint</Application>
  <PresentationFormat>Diavoorstelling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PP Sjabloon KA</vt:lpstr>
      <vt:lpstr>Algemene vergadering</vt:lpstr>
      <vt:lpstr>AGENDAPUNTEN</vt:lpstr>
      <vt:lpstr>R-OK</vt:lpstr>
      <vt:lpstr>R-OK</vt:lpstr>
      <vt:lpstr>R-OK</vt:lpstr>
      <vt:lpstr>R-OK – opbouw </vt:lpstr>
      <vt:lpstr>R-OK</vt:lpstr>
      <vt:lpstr>R-OK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björn.desair</dc:creator>
  <cp:lastModifiedBy>Quinten Martens</cp:lastModifiedBy>
  <cp:revision>836</cp:revision>
  <cp:lastPrinted>2018-08-31T10:37:21Z</cp:lastPrinted>
  <dcterms:created xsi:type="dcterms:W3CDTF">2014-05-19T07:11:05Z</dcterms:created>
  <dcterms:modified xsi:type="dcterms:W3CDTF">2019-03-21T12:52:05Z</dcterms:modified>
</cp:coreProperties>
</file>